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7"/>
  </p:notesMasterIdLst>
  <p:sldIdLst>
    <p:sldId id="2147482675" r:id="rId5"/>
    <p:sldId id="2147482676" r:id="rId6"/>
  </p:sldIdLst>
  <p:sldSz cx="12192000" cy="6858000"/>
  <p:notesSz cx="6858000" cy="9144000"/>
  <p:embeddedFontLst>
    <p:embeddedFont>
      <p:font typeface="ＭＳ Ｐゴシック" panose="020B0600070205080204" pitchFamily="34" charset="-128"/>
      <p:regular r:id="rId8"/>
    </p:embeddedFont>
    <p:embeddedFont>
      <p:font typeface="CiscoSansTT" panose="020B0503020201020303" pitchFamily="34" charset="0"/>
      <p:regular r:id="rId9"/>
      <p:bold r:id="rId10"/>
      <p:italic r:id="rId11"/>
      <p:boldItalic r:id="rId12"/>
    </p:embeddedFont>
    <p:embeddedFont>
      <p:font typeface="CiscoSansTT Medium" panose="020B0503020201020303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2160" userDrawn="1">
          <p15:clr>
            <a:srgbClr val="F26B43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000000"/>
    <a:srgbClr val="EB4651"/>
    <a:srgbClr val="45991F"/>
    <a:srgbClr val="16BDEB"/>
    <a:srgbClr val="6A7481"/>
    <a:srgbClr val="525E6C"/>
    <a:srgbClr val="E6E6E6"/>
    <a:srgbClr val="07182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42" autoAdjust="0"/>
    <p:restoredTop sz="96165" autoAdjust="0"/>
  </p:normalViewPr>
  <p:slideViewPr>
    <p:cSldViewPr snapToGrid="0" showGuides="1">
      <p:cViewPr varScale="1">
        <p:scale>
          <a:sx n="115" d="100"/>
          <a:sy n="115" d="100"/>
        </p:scale>
        <p:origin x="968" y="200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-28704"/>
    </p:cViewPr>
  </p:sorterViewPr>
  <p:notesViewPr>
    <p:cSldViewPr snapToGrid="0">
      <p:cViewPr varScale="1">
        <p:scale>
          <a:sx n="122" d="100"/>
          <a:sy n="122" d="100"/>
        </p:scale>
        <p:origin x="4132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9.fntdata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2104B-A22A-485F-8181-8B2CD5833538}" type="datetimeFigureOut">
              <a:rPr lang="en-US" smtClean="0"/>
              <a:t>9/2/25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B4990-0A23-4A10-BE7D-7E64CAB85B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20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CiscoSansTT" panose="020B0503020201020303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CiscoSansTT" panose="020B0503020201020303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CiscoSansTT" panose="020B0503020201020303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CiscoSansTT" panose="020B0503020201020303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CiscoSansTT" panose="020B0503020201020303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CA795-1CE8-DD71-4F48-587E0E893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0DDC9D-3EE5-7337-1EA2-4221926DCB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D3BEFE-C737-20EC-97BF-BE1153269B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42C62-AB6D-5E76-3E64-6D3BE8DCAD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BB4990-0A23-4A10-BE7D-7E64CAB85B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iscoSansT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iscoSansT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6191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8ACF1-9A67-D966-9B05-40FBF3F5E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6C7D40-524C-0390-AD0A-2C7A6DB93A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BAB4AC-34E9-3C03-47EA-3C9C3E49E9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641737-16C0-487B-93C3-ADD18E6DEA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BB4990-0A23-4A10-BE7D-7E64CAB85BE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iscoSansT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iscoSansT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451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27114D6-E2A0-BB7F-D120-F920E817C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01575F-C481-6715-1865-C24DCDB56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30688" y="6445885"/>
            <a:ext cx="3727450" cy="411480"/>
          </a:xfrm>
          <a:prstGeom prst="rect">
            <a:avLst/>
          </a:prstGeom>
        </p:spPr>
        <p:txBody>
          <a:bodyPr/>
          <a:lstStyle/>
          <a:p>
            <a:pPr defTabSz="814318">
              <a:defRPr/>
            </a:pPr>
            <a:r>
              <a:rPr lang="en-US" dirty="0"/>
              <a:t>Session ID: BRKSEC-XXXX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88B697-7FF8-033A-E0D2-4C2717BFD5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115425" y="6448929"/>
            <a:ext cx="1773238" cy="411480"/>
          </a:xfrm>
          <a:prstGeom prst="rect">
            <a:avLst/>
          </a:prstGeom>
        </p:spPr>
        <p:txBody>
          <a:bodyPr/>
          <a:lstStyle/>
          <a:p>
            <a:fld id="{C3C42FAE-7A31-41D3-A712-51D9B15D0B1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12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F21F2830-F0A3-2EAC-C709-5C928A8C4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0" y="298146"/>
            <a:ext cx="11544300" cy="492443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55BE63C-8C0C-FC75-3DF2-F8F96A3C8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3754" y="1244599"/>
            <a:ext cx="11544396" cy="483532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0733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indent="0" algn="l" defTabSz="912276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Pct val="70000"/>
        <a:buFont typeface="Arial" panose="020B0604020202020204" pitchFamily="34" charset="0"/>
        <a:buNone/>
        <a:defRPr lang="en-US" sz="3200" b="0" i="0" u="none" kern="1200" dirty="0">
          <a:solidFill>
            <a:schemeClr val="bg1"/>
          </a:solidFill>
          <a:latin typeface="+mj-lt"/>
          <a:ea typeface="CiscoSansTT Thin" charset="0"/>
          <a:cs typeface="CiscoSansTT Thin" charset="0"/>
        </a:defRPr>
      </a:lvl1pPr>
      <a:lvl2pPr algn="l" defTabSz="912276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267">
          <a:solidFill>
            <a:srgbClr val="676767"/>
          </a:solidFill>
          <a:latin typeface="Arial" charset="0"/>
          <a:ea typeface="ＭＳ Ｐゴシック" charset="0"/>
        </a:defRPr>
      </a:lvl2pPr>
      <a:lvl3pPr algn="l" defTabSz="912276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267">
          <a:solidFill>
            <a:srgbClr val="676767"/>
          </a:solidFill>
          <a:latin typeface="Arial" charset="0"/>
          <a:ea typeface="ＭＳ Ｐゴシック" charset="0"/>
        </a:defRPr>
      </a:lvl3pPr>
      <a:lvl4pPr algn="l" defTabSz="912276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267">
          <a:solidFill>
            <a:srgbClr val="676767"/>
          </a:solidFill>
          <a:latin typeface="Arial" charset="0"/>
          <a:ea typeface="ＭＳ Ｐゴシック" charset="0"/>
        </a:defRPr>
      </a:lvl4pPr>
      <a:lvl5pPr algn="l" defTabSz="912276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267">
          <a:solidFill>
            <a:srgbClr val="676767"/>
          </a:solidFill>
          <a:latin typeface="Arial" charset="0"/>
          <a:ea typeface="ＭＳ Ｐゴシック" charset="0"/>
        </a:defRPr>
      </a:lvl5pPr>
      <a:lvl6pPr marL="609595" algn="l" defTabSz="912276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267">
          <a:solidFill>
            <a:srgbClr val="676767"/>
          </a:solidFill>
          <a:latin typeface="Arial" charset="0"/>
          <a:ea typeface="ＭＳ Ｐゴシック" charset="0"/>
        </a:defRPr>
      </a:lvl6pPr>
      <a:lvl7pPr marL="1219190" algn="l" defTabSz="912276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267">
          <a:solidFill>
            <a:srgbClr val="676767"/>
          </a:solidFill>
          <a:latin typeface="Arial" charset="0"/>
          <a:ea typeface="ＭＳ Ｐゴシック" charset="0"/>
        </a:defRPr>
      </a:lvl7pPr>
      <a:lvl8pPr marL="1828785" algn="l" defTabSz="912276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267">
          <a:solidFill>
            <a:srgbClr val="676767"/>
          </a:solidFill>
          <a:latin typeface="Arial" charset="0"/>
          <a:ea typeface="ＭＳ Ｐゴシック" charset="0"/>
        </a:defRPr>
      </a:lvl8pPr>
      <a:lvl9pPr marL="2438379" algn="l" defTabSz="912276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4267">
          <a:solidFill>
            <a:srgbClr val="676767"/>
          </a:solidFill>
          <a:latin typeface="Arial" charset="0"/>
          <a:ea typeface="ＭＳ Ｐゴシック" charset="0"/>
        </a:defRPr>
      </a:lvl9pPr>
    </p:titleStyle>
    <p:bodyStyle>
      <a:lvl1pPr marL="182880" indent="-182880" algn="l" defTabSz="912276" rtl="0" eaLnBrk="1" fontAlgn="base" hangingPunct="1">
        <a:lnSpc>
          <a:spcPct val="100000"/>
        </a:lnSpc>
        <a:spcBef>
          <a:spcPts val="0"/>
        </a:spcBef>
        <a:spcAft>
          <a:spcPts val="1000"/>
        </a:spcAft>
        <a:buClr>
          <a:schemeClr val="bg1"/>
        </a:buClr>
        <a:buSzPct val="100000"/>
        <a:buFont typeface="Arial" panose="020B0604020202020204" pitchFamily="34" charset="0"/>
        <a:buChar char="•"/>
        <a:defRPr lang="en-US" sz="2000" kern="1200" dirty="0">
          <a:solidFill>
            <a:schemeClr val="bg1"/>
          </a:solidFill>
          <a:latin typeface="+mn-lt"/>
          <a:ea typeface="ＭＳ Ｐゴシック" charset="0"/>
          <a:cs typeface="CiscoSans"/>
        </a:defRPr>
      </a:lvl1pPr>
      <a:lvl2pPr marL="365760" indent="-182880" algn="l" defTabSz="912276" rtl="0" eaLnBrk="1" fontAlgn="base" hangingPunct="1">
        <a:lnSpc>
          <a:spcPct val="100000"/>
        </a:lnSpc>
        <a:spcBef>
          <a:spcPts val="0"/>
        </a:spcBef>
        <a:spcAft>
          <a:spcPts val="1000"/>
        </a:spcAft>
        <a:buClr>
          <a:schemeClr val="bg1"/>
        </a:buClr>
        <a:buSzPct val="100000"/>
        <a:buFont typeface="Arial" panose="020B0604020202020204" pitchFamily="34" charset="0"/>
        <a:buChar char="•"/>
        <a:defRPr lang="en-US" sz="1800" kern="1200" dirty="0">
          <a:solidFill>
            <a:schemeClr val="bg1"/>
          </a:solidFill>
          <a:latin typeface="+mn-lt"/>
          <a:ea typeface="ＭＳ Ｐゴシック" charset="0"/>
          <a:cs typeface="CiscoSans"/>
        </a:defRPr>
      </a:lvl2pPr>
      <a:lvl3pPr marL="548640" indent="-182880" algn="l" defTabSz="912276" rtl="0" eaLnBrk="1" fontAlgn="base" hangingPunct="1">
        <a:lnSpc>
          <a:spcPct val="100000"/>
        </a:lnSpc>
        <a:spcBef>
          <a:spcPts val="0"/>
        </a:spcBef>
        <a:spcAft>
          <a:spcPts val="1000"/>
        </a:spcAft>
        <a:buClr>
          <a:schemeClr val="bg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bg1"/>
          </a:solidFill>
          <a:latin typeface="+mn-lt"/>
          <a:ea typeface="ＭＳ Ｐゴシック" charset="0"/>
          <a:cs typeface="CiscoSans"/>
        </a:defRPr>
      </a:lvl3pPr>
      <a:lvl4pPr marL="731520" indent="-182880" algn="l" defTabSz="912276" rtl="0" eaLnBrk="1" fontAlgn="base" hangingPunct="1">
        <a:lnSpc>
          <a:spcPct val="100000"/>
        </a:lnSpc>
        <a:spcBef>
          <a:spcPts val="0"/>
        </a:spcBef>
        <a:spcAft>
          <a:spcPts val="1000"/>
        </a:spcAft>
        <a:buClr>
          <a:schemeClr val="bg1"/>
        </a:buClr>
        <a:buSzPct val="100000"/>
        <a:buFont typeface="Arial" panose="020B0604020202020204" pitchFamily="34" charset="0"/>
        <a:buChar char="•"/>
        <a:defRPr lang="en-US" sz="1400" kern="1200" dirty="0">
          <a:solidFill>
            <a:schemeClr val="bg1"/>
          </a:solidFill>
          <a:latin typeface="+mn-lt"/>
          <a:ea typeface="ＭＳ Ｐゴシック" charset="0"/>
          <a:cs typeface="CiscoSans"/>
        </a:defRPr>
      </a:lvl4pPr>
      <a:lvl5pPr marL="914400" indent="-182880" algn="l" defTabSz="912276" rtl="0" eaLnBrk="1" fontAlgn="base" hangingPunct="1">
        <a:lnSpc>
          <a:spcPct val="100000"/>
        </a:lnSpc>
        <a:spcBef>
          <a:spcPts val="0"/>
        </a:spcBef>
        <a:spcAft>
          <a:spcPts val="1000"/>
        </a:spcAft>
        <a:buClr>
          <a:schemeClr val="bg1"/>
        </a:buClr>
        <a:buSzPct val="100000"/>
        <a:buFont typeface="Arial" panose="020B0604020202020204" pitchFamily="34" charset="0"/>
        <a:buChar char="•"/>
        <a:defRPr lang="en-US" sz="1200" kern="1200" dirty="0">
          <a:solidFill>
            <a:schemeClr val="bg1"/>
          </a:solidFill>
          <a:latin typeface="+mn-lt"/>
          <a:ea typeface="ＭＳ Ｐゴシック" charset="0"/>
          <a:cs typeface="CiscoSans"/>
        </a:defRPr>
      </a:lvl5pPr>
      <a:lvl6pPr marL="1151798" indent="-228592" algn="l" defTabSz="914362" rtl="0" eaLnBrk="1" latinLnBrk="0" hangingPunct="1">
        <a:spcBef>
          <a:spcPts val="8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247781" indent="-228561" algn="l" defTabSz="914362" rtl="0" eaLnBrk="1" latinLnBrk="0" hangingPunct="1">
        <a:spcBef>
          <a:spcPts val="800"/>
        </a:spcBef>
        <a:buFont typeface="Arial" pitchFamily="34" charset="0"/>
        <a:buChar char="•"/>
        <a:defRPr sz="1067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267" indent="0" algn="l" defTabSz="914362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38" indent="-228592" algn="l" defTabSz="91436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6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62" algn="l" defTabSz="91436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2" algn="l" defTabSz="91436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5" algn="l" defTabSz="91436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3" algn="l" defTabSz="91436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086" algn="l" defTabSz="91436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267" algn="l" defTabSz="91436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0" algn="l" defTabSz="914362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204" userDrawn="1">
          <p15:clr>
            <a:srgbClr val="F26B43"/>
          </p15:clr>
        </p15:guide>
        <p15:guide id="3" pos="7476" userDrawn="1">
          <p15:clr>
            <a:srgbClr val="F26B43"/>
          </p15:clr>
        </p15:guide>
        <p15:guide id="6" pos="3840" userDrawn="1">
          <p15:clr>
            <a:srgbClr val="F26B43"/>
          </p15:clr>
        </p15:guide>
        <p15:guide id="9" orient="horz" pos="3827" userDrawn="1">
          <p15:clr>
            <a:srgbClr val="9FCC3B"/>
          </p15:clr>
        </p15:guide>
        <p15:guide id="10" orient="horz" pos="202" userDrawn="1">
          <p15:clr>
            <a:srgbClr val="F26B43"/>
          </p15:clr>
        </p15:guide>
        <p15:guide id="11" orient="horz" pos="2160">
          <p15:clr>
            <a:srgbClr val="F26B43"/>
          </p15:clr>
        </p15:guide>
        <p15:guide id="12" orient="horz" pos="392" userDrawn="1">
          <p15:clr>
            <a:srgbClr val="A4A3A4"/>
          </p15:clr>
        </p15:guide>
        <p15:guide id="13" orient="horz" pos="2552" userDrawn="1">
          <p15:clr>
            <a:srgbClr val="A4A3A4"/>
          </p15:clr>
        </p15:guide>
        <p15:guide id="14" orient="horz" pos="600" userDrawn="1">
          <p15:clr>
            <a:srgbClr val="A4A3A4"/>
          </p15:clr>
        </p15:guide>
        <p15:guide id="15" orient="horz" pos="1766" userDrawn="1">
          <p15:clr>
            <a:srgbClr val="A4A3A4"/>
          </p15:clr>
        </p15:guide>
        <p15:guide id="16" orient="horz" pos="2355" userDrawn="1">
          <p15:clr>
            <a:srgbClr val="A4A3A4"/>
          </p15:clr>
        </p15:guide>
        <p15:guide id="18" orient="horz" pos="4118" userDrawn="1">
          <p15:clr>
            <a:srgbClr val="F26B43"/>
          </p15:clr>
        </p15:guide>
        <p15:guide id="19" orient="horz" pos="1178" userDrawn="1">
          <p15:clr>
            <a:srgbClr val="A4A3A4"/>
          </p15:clr>
        </p15:guide>
        <p15:guide id="20" orient="horz" pos="1374" userDrawn="1">
          <p15:clr>
            <a:srgbClr val="A4A3A4"/>
          </p15:clr>
        </p15:guide>
        <p15:guide id="21" orient="horz" pos="1570" userDrawn="1">
          <p15:clr>
            <a:srgbClr val="A4A3A4"/>
          </p15:clr>
        </p15:guide>
        <p15:guide id="22" pos="703" userDrawn="1">
          <p15:clr>
            <a:srgbClr val="A4A3A4"/>
          </p15:clr>
        </p15:guide>
        <p15:guide id="23" pos="820" userDrawn="1">
          <p15:clr>
            <a:srgbClr val="A4A3A4"/>
          </p15:clr>
        </p15:guide>
        <p15:guide id="24" pos="1321" userDrawn="1">
          <p15:clr>
            <a:srgbClr val="A4A3A4"/>
          </p15:clr>
        </p15:guide>
        <p15:guide id="25" pos="1435" userDrawn="1">
          <p15:clr>
            <a:srgbClr val="A4A3A4"/>
          </p15:clr>
        </p15:guide>
        <p15:guide id="26" pos="1936" userDrawn="1">
          <p15:clr>
            <a:srgbClr val="A4A3A4"/>
          </p15:clr>
        </p15:guide>
        <p15:guide id="27" pos="2051" userDrawn="1">
          <p15:clr>
            <a:srgbClr val="A4A3A4"/>
          </p15:clr>
        </p15:guide>
        <p15:guide id="28" pos="2551" userDrawn="1">
          <p15:clr>
            <a:srgbClr val="A4A3A4"/>
          </p15:clr>
        </p15:guide>
        <p15:guide id="29" pos="2665" userDrawn="1">
          <p15:clr>
            <a:srgbClr val="A4A3A4"/>
          </p15:clr>
        </p15:guide>
        <p15:guide id="30" pos="3167" userDrawn="1">
          <p15:clr>
            <a:srgbClr val="A4A3A4"/>
          </p15:clr>
        </p15:guide>
        <p15:guide id="31" pos="3281" userDrawn="1">
          <p15:clr>
            <a:srgbClr val="A4A3A4"/>
          </p15:clr>
        </p15:guide>
        <p15:guide id="32" pos="3783" userDrawn="1">
          <p15:clr>
            <a:srgbClr val="A4A3A4"/>
          </p15:clr>
        </p15:guide>
        <p15:guide id="33" pos="3896" userDrawn="1">
          <p15:clr>
            <a:srgbClr val="A4A3A4"/>
          </p15:clr>
        </p15:guide>
        <p15:guide id="34" pos="4397" userDrawn="1">
          <p15:clr>
            <a:srgbClr val="A4A3A4"/>
          </p15:clr>
        </p15:guide>
        <p15:guide id="35" pos="4512" userDrawn="1">
          <p15:clr>
            <a:srgbClr val="A4A3A4"/>
          </p15:clr>
        </p15:guide>
        <p15:guide id="36" pos="5013" userDrawn="1">
          <p15:clr>
            <a:srgbClr val="A4A3A4"/>
          </p15:clr>
        </p15:guide>
        <p15:guide id="37" pos="5128" userDrawn="1">
          <p15:clr>
            <a:srgbClr val="A4A3A4"/>
          </p15:clr>
        </p15:guide>
        <p15:guide id="38" pos="5629" userDrawn="1">
          <p15:clr>
            <a:srgbClr val="A4A3A4"/>
          </p15:clr>
        </p15:guide>
        <p15:guide id="39" pos="5742" userDrawn="1">
          <p15:clr>
            <a:srgbClr val="A4A3A4"/>
          </p15:clr>
        </p15:guide>
        <p15:guide id="40" pos="6244" userDrawn="1">
          <p15:clr>
            <a:srgbClr val="A4A3A4"/>
          </p15:clr>
        </p15:guide>
        <p15:guide id="41" pos="6359" userDrawn="1">
          <p15:clr>
            <a:srgbClr val="A4A3A4"/>
          </p15:clr>
        </p15:guide>
        <p15:guide id="42" pos="6859" userDrawn="1">
          <p15:clr>
            <a:srgbClr val="A4A3A4"/>
          </p15:clr>
        </p15:guide>
        <p15:guide id="43" pos="6975" userDrawn="1">
          <p15:clr>
            <a:srgbClr val="A4A3A4"/>
          </p15:clr>
        </p15:guide>
        <p15:guide id="44" orient="horz" pos="784" userDrawn="1">
          <p15:clr>
            <a:srgbClr val="A4A3A4"/>
          </p15:clr>
        </p15:guide>
        <p15:guide id="45" orient="horz" pos="980" userDrawn="1">
          <p15:clr>
            <a:srgbClr val="A4A3A4"/>
          </p15:clr>
        </p15:guide>
        <p15:guide id="46" orient="horz" pos="1962" userDrawn="1">
          <p15:clr>
            <a:srgbClr val="A4A3A4"/>
          </p15:clr>
        </p15:guide>
        <p15:guide id="47" orient="horz" pos="2747" userDrawn="1">
          <p15:clr>
            <a:srgbClr val="A4A3A4"/>
          </p15:clr>
        </p15:guide>
        <p15:guide id="48" orient="horz" pos="2945" userDrawn="1">
          <p15:clr>
            <a:srgbClr val="A4A3A4"/>
          </p15:clr>
        </p15:guide>
        <p15:guide id="49" orient="horz" pos="3141" userDrawn="1">
          <p15:clr>
            <a:srgbClr val="A4A3A4"/>
          </p15:clr>
        </p15:guide>
        <p15:guide id="50" orient="horz" pos="3337" userDrawn="1">
          <p15:clr>
            <a:srgbClr val="A4A3A4"/>
          </p15:clr>
        </p15:guide>
        <p15:guide id="51" orient="horz" pos="3535" userDrawn="1">
          <p15:clr>
            <a:srgbClr val="A4A3A4"/>
          </p15:clr>
        </p15:guide>
        <p15:guide id="52" orient="horz" pos="3730" userDrawn="1">
          <p15:clr>
            <a:srgbClr val="A4A3A4"/>
          </p15:clr>
        </p15:guide>
        <p15:guide id="53" orient="horz" pos="3936" userDrawn="1">
          <p15:clr>
            <a:srgbClr val="A4A3A4"/>
          </p15:clr>
        </p15:guide>
        <p15:guide id="54" orient="horz" pos="187" userDrawn="1">
          <p15:clr>
            <a:srgbClr val="9FCC3B"/>
          </p15:clr>
        </p15:guide>
        <p15:guide id="55" pos="455" userDrawn="1">
          <p15:clr>
            <a:srgbClr val="9FCC3B"/>
          </p15:clr>
        </p15:guide>
        <p15:guide id="56" pos="1069" userDrawn="1">
          <p15:clr>
            <a:srgbClr val="9FCC3B"/>
          </p15:clr>
        </p15:guide>
        <p15:guide id="57" pos="1685" userDrawn="1">
          <p15:clr>
            <a:srgbClr val="9FCC3B"/>
          </p15:clr>
        </p15:guide>
        <p15:guide id="58" pos="2301" userDrawn="1">
          <p15:clr>
            <a:srgbClr val="9FCC3B"/>
          </p15:clr>
        </p15:guide>
        <p15:guide id="59" pos="2915" userDrawn="1">
          <p15:clr>
            <a:srgbClr val="9FCC3B"/>
          </p15:clr>
        </p15:guide>
        <p15:guide id="60" pos="3531" userDrawn="1">
          <p15:clr>
            <a:srgbClr val="9FCC3B"/>
          </p15:clr>
        </p15:guide>
        <p15:guide id="61" pos="4146" userDrawn="1">
          <p15:clr>
            <a:srgbClr val="9FCC3B"/>
          </p15:clr>
        </p15:guide>
        <p15:guide id="62" pos="4762" userDrawn="1">
          <p15:clr>
            <a:srgbClr val="9FCC3B"/>
          </p15:clr>
        </p15:guide>
        <p15:guide id="63" pos="5378" userDrawn="1">
          <p15:clr>
            <a:srgbClr val="9FCC3B"/>
          </p15:clr>
        </p15:guide>
        <p15:guide id="64" pos="5992" userDrawn="1">
          <p15:clr>
            <a:srgbClr val="9FCC3B"/>
          </p15:clr>
        </p15:guide>
        <p15:guide id="65" pos="6609" userDrawn="1">
          <p15:clr>
            <a:srgbClr val="9FCC3B"/>
          </p15:clr>
        </p15:guide>
        <p15:guide id="66" pos="7225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B10F6-52D2-4A9A-1F13-1E8DF181E0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 Same Side Corner Rectangle 43">
            <a:extLst>
              <a:ext uri="{FF2B5EF4-FFF2-40B4-BE49-F238E27FC236}">
                <a16:creationId xmlns:a16="http://schemas.microsoft.com/office/drawing/2014/main" id="{D69009B0-D4FE-60DF-AC27-3FB894C1423D}"/>
              </a:ext>
            </a:extLst>
          </p:cNvPr>
          <p:cNvSpPr/>
          <p:nvPr/>
        </p:nvSpPr>
        <p:spPr>
          <a:xfrm>
            <a:off x="3580656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3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Intro</a:t>
            </a:r>
          </a:p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Software Dev Intro Video </a:t>
            </a:r>
            <a:br>
              <a:rPr lang="en-US" sz="800" dirty="0">
                <a:solidFill>
                  <a:schemeClr val="bg1"/>
                </a:solidFill>
              </a:rPr>
            </a:br>
            <a:r>
              <a:rPr lang="en-US" sz="800" dirty="0">
                <a:solidFill>
                  <a:schemeClr val="bg1"/>
                </a:solidFill>
              </a:rPr>
              <a:t>(3 minutes)</a:t>
            </a:r>
            <a:endParaRPr lang="en-US" sz="800" dirty="0">
              <a:solidFill>
                <a:schemeClr val="bg1"/>
              </a:solidFill>
              <a:ea typeface="ＭＳ Ｐゴシック" charset="0"/>
            </a:endParaRPr>
          </a:p>
          <a:p>
            <a:pPr algn="ctr"/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4" name="Round Same Side Corner Rectangle 63">
            <a:extLst>
              <a:ext uri="{FF2B5EF4-FFF2-40B4-BE49-F238E27FC236}">
                <a16:creationId xmlns:a16="http://schemas.microsoft.com/office/drawing/2014/main" id="{834583FD-25CF-BD55-591D-1359136AFBDA}"/>
              </a:ext>
            </a:extLst>
          </p:cNvPr>
          <p:cNvSpPr/>
          <p:nvPr/>
        </p:nvSpPr>
        <p:spPr>
          <a:xfrm>
            <a:off x="4969868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Intro to GitHub Copilot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(1 hour)</a:t>
            </a:r>
          </a:p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Intro to GitHub Copilot Activity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Create a ToDo app in Python (1 hour)</a:t>
            </a:r>
          </a:p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AI Pair Programming with GitHub Copilot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(1 hour 15mins)</a:t>
            </a:r>
          </a:p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AI Programming Activity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Build an expense tracking app (45 mins)</a:t>
            </a:r>
          </a:p>
        </p:txBody>
      </p:sp>
      <p:sp>
        <p:nvSpPr>
          <p:cNvPr id="69" name="Round Same Side Corner Rectangle 68">
            <a:extLst>
              <a:ext uri="{FF2B5EF4-FFF2-40B4-BE49-F238E27FC236}">
                <a16:creationId xmlns:a16="http://schemas.microsoft.com/office/drawing/2014/main" id="{B6894542-9F20-3BE7-BF05-89574F6001B4}"/>
              </a:ext>
            </a:extLst>
          </p:cNvPr>
          <p:cNvSpPr/>
          <p:nvPr/>
        </p:nvSpPr>
        <p:spPr>
          <a:xfrm>
            <a:off x="6362487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Responsible AI by Design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(20 mins)</a:t>
            </a:r>
          </a:p>
        </p:txBody>
      </p:sp>
      <p:sp>
        <p:nvSpPr>
          <p:cNvPr id="70" name="Round Same Side Corner Rectangle 69">
            <a:extLst>
              <a:ext uri="{FF2B5EF4-FFF2-40B4-BE49-F238E27FC236}">
                <a16:creationId xmlns:a16="http://schemas.microsoft.com/office/drawing/2014/main" id="{85ECBA4C-07FD-B715-9148-97621DF6CDA7}"/>
              </a:ext>
            </a:extLst>
          </p:cNvPr>
          <p:cNvSpPr/>
          <p:nvPr/>
        </p:nvSpPr>
        <p:spPr>
          <a:xfrm>
            <a:off x="7755106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Getting GenAI API Access Activity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(15 mins)</a:t>
            </a:r>
          </a:p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Building Systems with the GenAI APIs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(1 hour 15mins)</a:t>
            </a:r>
          </a:p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Building Systems with a GenAI API Activity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(45mins)</a:t>
            </a:r>
          </a:p>
        </p:txBody>
      </p:sp>
      <p:sp>
        <p:nvSpPr>
          <p:cNvPr id="71" name="Round Same Side Corner Rectangle 70">
            <a:extLst>
              <a:ext uri="{FF2B5EF4-FFF2-40B4-BE49-F238E27FC236}">
                <a16:creationId xmlns:a16="http://schemas.microsoft.com/office/drawing/2014/main" id="{46D9F047-01C2-F21D-0323-901ECF641724}"/>
              </a:ext>
            </a:extLst>
          </p:cNvPr>
          <p:cNvSpPr/>
          <p:nvPr/>
        </p:nvSpPr>
        <p:spPr>
          <a:xfrm>
            <a:off x="9147725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LangChain for LLM Application Development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(1 hour 40 mins)</a:t>
            </a:r>
          </a:p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Hands-On Generative AI Multi-Agent LangChain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Building Real-world Applications (45 mins)</a:t>
            </a:r>
          </a:p>
        </p:txBody>
      </p:sp>
      <p:sp>
        <p:nvSpPr>
          <p:cNvPr id="72" name="Round Same Side Corner Rectangle 71">
            <a:extLst>
              <a:ext uri="{FF2B5EF4-FFF2-40B4-BE49-F238E27FC236}">
                <a16:creationId xmlns:a16="http://schemas.microsoft.com/office/drawing/2014/main" id="{7061F609-DDE4-DD81-9B6C-17066072120E}"/>
              </a:ext>
            </a:extLst>
          </p:cNvPr>
          <p:cNvSpPr/>
          <p:nvPr/>
        </p:nvSpPr>
        <p:spPr>
          <a:xfrm>
            <a:off x="10540343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No-Code AI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Power of AI without Programming (40 mins)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1C4C849-29A5-EB74-BD44-B85C1F2CA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Learning Pathway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21EC219-9FD2-4ED6-2CAA-B155364633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443" y="5969642"/>
            <a:ext cx="492444" cy="49244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D1ADE36-0FE1-A335-6C67-FB4BEEE433BF}"/>
              </a:ext>
            </a:extLst>
          </p:cNvPr>
          <p:cNvCxnSpPr/>
          <p:nvPr/>
        </p:nvCxnSpPr>
        <p:spPr>
          <a:xfrm>
            <a:off x="323850" y="5951914"/>
            <a:ext cx="24382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942E7CF-44AC-ADD0-5583-A091EFE87F83}"/>
              </a:ext>
            </a:extLst>
          </p:cNvPr>
          <p:cNvCxnSpPr/>
          <p:nvPr/>
        </p:nvCxnSpPr>
        <p:spPr>
          <a:xfrm>
            <a:off x="323850" y="6479814"/>
            <a:ext cx="24382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68057BE8-7700-CF53-4D9E-A1199C30E14B}"/>
              </a:ext>
            </a:extLst>
          </p:cNvPr>
          <p:cNvSpPr txBox="1"/>
          <p:nvPr/>
        </p:nvSpPr>
        <p:spPr>
          <a:xfrm>
            <a:off x="811199" y="5951914"/>
            <a:ext cx="1809453" cy="527899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 defTabSz="912276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bg1"/>
              </a:buClr>
              <a:buSzPct val="100000"/>
            </a:pPr>
            <a:r>
              <a:rPr lang="en-US" sz="900" kern="1200" dirty="0">
                <a:solidFill>
                  <a:schemeClr val="bg1"/>
                </a:solidFill>
                <a:latin typeface="+mn-lt"/>
                <a:ea typeface="ＭＳ Ｐゴシック" charset="0"/>
              </a:rPr>
              <a:t>Microlearning courses: 4.5 hours</a:t>
            </a:r>
            <a:br>
              <a:rPr lang="en-US" sz="900" kern="1200" dirty="0">
                <a:solidFill>
                  <a:schemeClr val="bg1"/>
                </a:solidFill>
                <a:latin typeface="+mn-lt"/>
                <a:ea typeface="ＭＳ Ｐゴシック" charset="0"/>
              </a:rPr>
            </a:br>
            <a:r>
              <a:rPr lang="en-US" sz="900" dirty="0">
                <a:solidFill>
                  <a:schemeClr val="bg1"/>
                </a:solidFill>
                <a:ea typeface="ＭＳ Ｐゴシック" charset="0"/>
              </a:rPr>
              <a:t>Activities: 5.25 hours</a:t>
            </a:r>
            <a:endParaRPr lang="en-US" sz="900" kern="1200" dirty="0">
              <a:solidFill>
                <a:schemeClr val="bg1"/>
              </a:solidFill>
              <a:latin typeface="+mn-lt"/>
              <a:ea typeface="ＭＳ Ｐゴシック" charset="0"/>
            </a:endParaRPr>
          </a:p>
        </p:txBody>
      </p:sp>
      <p:sp>
        <p:nvSpPr>
          <p:cNvPr id="21" name="Round Same Side Corner Rectangle 20">
            <a:extLst>
              <a:ext uri="{FF2B5EF4-FFF2-40B4-BE49-F238E27FC236}">
                <a16:creationId xmlns:a16="http://schemas.microsoft.com/office/drawing/2014/main" id="{D9560F77-5778-4DB0-8B27-F0C2B1635986}"/>
              </a:ext>
            </a:extLst>
          </p:cNvPr>
          <p:cNvSpPr/>
          <p:nvPr/>
        </p:nvSpPr>
        <p:spPr>
          <a:xfrm rot="5400000">
            <a:off x="-937499" y="1864423"/>
            <a:ext cx="4654973" cy="2776018"/>
          </a:xfrm>
          <a:prstGeom prst="round2SameRect">
            <a:avLst>
              <a:gd name="adj1" fmla="val 5660"/>
              <a:gd name="adj2" fmla="val 0"/>
            </a:avLst>
          </a:prstGeom>
          <a:noFill/>
          <a:ln w="12700">
            <a:gradFill>
              <a:gsLst>
                <a:gs pos="0">
                  <a:schemeClr val="accent3"/>
                </a:gs>
                <a:gs pos="5000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37160" tIns="137160" rIns="137160" bIns="365760" rtlCol="0" anchor="t"/>
          <a:lstStyle/>
          <a:p>
            <a:pPr lvl="0" defTabSz="912276" fontAlgn="base">
              <a:lnSpc>
                <a:spcPct val="90000"/>
              </a:lnSpc>
              <a:spcAft>
                <a:spcPts val="600"/>
              </a:spcAft>
              <a:buClr>
                <a:srgbClr val="FFFFFF"/>
              </a:buClr>
              <a:buSzPct val="100000"/>
              <a:defRPr/>
            </a:pPr>
            <a:r>
              <a:rPr lang="en-US" sz="1050" b="1" dirty="0">
                <a:solidFill>
                  <a:schemeClr val="bg1"/>
                </a:solidFill>
                <a:ea typeface="ＭＳ Ｐゴシック"/>
              </a:rPr>
              <a:t>Key outcomes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Perform effective AI-assisted development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Integrate AI functionality into internal tools or Cisco products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Streamline workflows and improve 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operational efficiency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Rapidly prototype new concepts and functionality</a:t>
            </a:r>
            <a:endParaRPr lang="en-US" sz="1000" dirty="0">
              <a:solidFill>
                <a:schemeClr val="bg1"/>
              </a:solidFill>
              <a:cs typeface="CiscoSansTT"/>
            </a:endParaRPr>
          </a:p>
          <a:p>
            <a:pPr lvl="0">
              <a:lnSpc>
                <a:spcPct val="90000"/>
              </a:lnSpc>
              <a:defRPr/>
            </a:pPr>
            <a:endParaRPr lang="en-US" sz="1050" dirty="0">
              <a:solidFill>
                <a:schemeClr val="bg1"/>
              </a:solidFill>
            </a:endParaRPr>
          </a:p>
          <a:p>
            <a:pPr lvl="0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050" b="1" dirty="0">
                <a:solidFill>
                  <a:schemeClr val="bg1"/>
                </a:solidFill>
              </a:rPr>
              <a:t>Common roles</a:t>
            </a:r>
            <a:endParaRPr lang="en-US" sz="1050" dirty="0">
              <a:solidFill>
                <a:schemeClr val="bg1"/>
              </a:solidFill>
            </a:endParaRP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Software Architect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Software Engineer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Software Developer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Application Developer  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Back End Developer  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Full Stack Developer  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Java Developer  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Web Developer  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Senior Software Development Engineer  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Principal Software Engineer</a:t>
            </a:r>
          </a:p>
          <a:p>
            <a:pPr lvl="0" defTabSz="912276" fontAlgn="base">
              <a:spcAft>
                <a:spcPts val="1000"/>
              </a:spcAft>
              <a:buClr>
                <a:srgbClr val="FFFFFF"/>
              </a:buClr>
              <a:buSzPct val="100000"/>
              <a:defRPr/>
            </a:pPr>
            <a:endParaRPr lang="en-US" sz="1050" dirty="0">
              <a:solidFill>
                <a:schemeClr val="bg1"/>
              </a:solidFill>
              <a:ea typeface="ＭＳ Ｐゴシック" charset="0"/>
            </a:endParaRPr>
          </a:p>
          <a:p>
            <a:pPr algn="ctr"/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72D8BC-EEAD-213B-12F6-A0FF6498BF10}"/>
              </a:ext>
            </a:extLst>
          </p:cNvPr>
          <p:cNvSpPr/>
          <p:nvPr/>
        </p:nvSpPr>
        <p:spPr>
          <a:xfrm>
            <a:off x="-4820" y="931922"/>
            <a:ext cx="55620" cy="4645152"/>
          </a:xfrm>
          <a:prstGeom prst="rect">
            <a:avLst/>
          </a:prstGeom>
          <a:solidFill>
            <a:schemeClr val="tx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ctr"/>
          <a:lstStyle/>
          <a:p>
            <a:pPr algn="ctr"/>
            <a:endParaRPr lang="en-US" sz="1600" dirty="0" err="1">
              <a:solidFill>
                <a:schemeClr val="bg1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402D53D-32CE-1FFB-FECE-E521CE109BA9}"/>
              </a:ext>
            </a:extLst>
          </p:cNvPr>
          <p:cNvCxnSpPr>
            <a:cxnSpLocks/>
          </p:cNvCxnSpPr>
          <p:nvPr/>
        </p:nvCxnSpPr>
        <p:spPr>
          <a:xfrm>
            <a:off x="3210557" y="3702375"/>
            <a:ext cx="857684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le 1">
            <a:extLst>
              <a:ext uri="{FF2B5EF4-FFF2-40B4-BE49-F238E27FC236}">
                <a16:creationId xmlns:a16="http://schemas.microsoft.com/office/drawing/2014/main" id="{69C24796-E418-2BE4-23A6-512574D1B852}"/>
              </a:ext>
            </a:extLst>
          </p:cNvPr>
          <p:cNvSpPr txBox="1">
            <a:spLocks/>
          </p:cNvSpPr>
          <p:nvPr/>
        </p:nvSpPr>
        <p:spPr>
          <a:xfrm rot="16200000">
            <a:off x="2125114" y="5008324"/>
            <a:ext cx="2580077" cy="362892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>
            <a:lvl1pPr marL="0" indent="0" algn="l" defTabSz="91227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Arial" panose="020B0604020202020204" pitchFamily="34" charset="0"/>
              <a:buNone/>
              <a:defRPr lang="en-US" sz="3200" b="0" i="0" u="none" kern="1200">
                <a:solidFill>
                  <a:schemeClr val="bg1"/>
                </a:solidFill>
                <a:latin typeface="+mj-lt"/>
                <a:ea typeface="CiscoSansTT Thin" charset="0"/>
                <a:cs typeface="CiscoSansTT Thin" charset="0"/>
              </a:defRPr>
            </a:lvl1pPr>
            <a:lvl2pPr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2pPr>
            <a:lvl3pPr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3pPr>
            <a:lvl4pPr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4pPr>
            <a:lvl5pPr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5pPr>
            <a:lvl6pPr marL="609595"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6pPr>
            <a:lvl7pPr marL="1219190"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7pPr>
            <a:lvl8pPr marL="1828785"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8pPr>
            <a:lvl9pPr marL="2438379"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r>
              <a:rPr lang="en-US" sz="1600" dirty="0">
                <a:solidFill>
                  <a:schemeClr val="accent2"/>
                </a:solidFill>
              </a:rPr>
              <a:t>Learning opportunities</a:t>
            </a:r>
          </a:p>
        </p:txBody>
      </p:sp>
      <p:sp>
        <p:nvSpPr>
          <p:cNvPr id="56" name="Round Same Side Corner Rectangle 55">
            <a:extLst>
              <a:ext uri="{FF2B5EF4-FFF2-40B4-BE49-F238E27FC236}">
                <a16:creationId xmlns:a16="http://schemas.microsoft.com/office/drawing/2014/main" id="{DEE56237-D775-320C-4E3F-5135FBDED00A}"/>
              </a:ext>
            </a:extLst>
          </p:cNvPr>
          <p:cNvSpPr/>
          <p:nvPr/>
        </p:nvSpPr>
        <p:spPr>
          <a:xfrm>
            <a:off x="4969868" y="923529"/>
            <a:ext cx="1244734" cy="2776018"/>
          </a:xfrm>
          <a:prstGeom prst="round2SameRect">
            <a:avLst>
              <a:gd name="adj1" fmla="val 12408"/>
              <a:gd name="adj2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500"/>
              </a:spcAft>
              <a:buClr>
                <a:srgbClr val="FFFFFF"/>
              </a:buClr>
              <a:buSzPct val="100000"/>
              <a:defRPr/>
            </a:pPr>
            <a:r>
              <a:rPr lang="en-US" sz="1000" b="1" dirty="0">
                <a:solidFill>
                  <a:schemeClr val="bg1"/>
                </a:solidFill>
                <a:ea typeface="ＭＳ Ｐゴシック"/>
              </a:rPr>
              <a:t>Software Engineering with AI</a:t>
            </a:r>
          </a:p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Uses AI to improve the design, development, testing, deployment, and maintenance of software systems.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GitHub Copilot  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Prompt Engineering  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Pair Programming</a:t>
            </a:r>
          </a:p>
        </p:txBody>
      </p:sp>
      <p:sp>
        <p:nvSpPr>
          <p:cNvPr id="60" name="Round Same Side Corner Rectangle 59">
            <a:extLst>
              <a:ext uri="{FF2B5EF4-FFF2-40B4-BE49-F238E27FC236}">
                <a16:creationId xmlns:a16="http://schemas.microsoft.com/office/drawing/2014/main" id="{F06A9AD8-093F-BB2A-2618-5281947914A3}"/>
              </a:ext>
            </a:extLst>
          </p:cNvPr>
          <p:cNvSpPr/>
          <p:nvPr/>
        </p:nvSpPr>
        <p:spPr>
          <a:xfrm>
            <a:off x="6362487" y="923529"/>
            <a:ext cx="1244734" cy="2776018"/>
          </a:xfrm>
          <a:prstGeom prst="round2SameRect">
            <a:avLst>
              <a:gd name="adj1" fmla="val 12408"/>
              <a:gd name="adj2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500"/>
              </a:spcAft>
              <a:buClr>
                <a:srgbClr val="FFFFFF"/>
              </a:buClr>
              <a:buSzPct val="100000"/>
              <a:defRPr/>
            </a:pPr>
            <a:r>
              <a:rPr lang="en-US" sz="1000" b="1" dirty="0">
                <a:solidFill>
                  <a:schemeClr val="bg1"/>
                </a:solidFill>
                <a:ea typeface="ＭＳ Ｐゴシック"/>
              </a:rPr>
              <a:t>Responsible AI Development</a:t>
            </a:r>
          </a:p>
          <a:p>
            <a:pPr lvl="0" defTabSz="912276" fontAlgn="base">
              <a:lnSpc>
                <a:spcPct val="90000"/>
              </a:lnSpc>
              <a:spcAft>
                <a:spcPts val="300"/>
              </a:spcAft>
              <a:buClr>
                <a:srgbClr val="FFFFFF"/>
              </a:buClr>
              <a:buSzPct val="100000"/>
              <a:defRPr/>
            </a:pPr>
            <a:r>
              <a:rPr lang="en-US" sz="800" dirty="0">
                <a:solidFill>
                  <a:schemeClr val="bg1"/>
                </a:solidFill>
              </a:rPr>
              <a:t>Integrates principles of accountability, inclusivity, and sustainability throughout the AI development lifecycle.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Responsible Use of Data 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Procuring AI Tools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RAI Design Lifecycle</a:t>
            </a:r>
          </a:p>
        </p:txBody>
      </p:sp>
      <p:sp>
        <p:nvSpPr>
          <p:cNvPr id="61" name="Round Same Side Corner Rectangle 60">
            <a:extLst>
              <a:ext uri="{FF2B5EF4-FFF2-40B4-BE49-F238E27FC236}">
                <a16:creationId xmlns:a16="http://schemas.microsoft.com/office/drawing/2014/main" id="{3C484650-372E-8774-B48B-CD7B93AF580B}"/>
              </a:ext>
            </a:extLst>
          </p:cNvPr>
          <p:cNvSpPr/>
          <p:nvPr/>
        </p:nvSpPr>
        <p:spPr>
          <a:xfrm>
            <a:off x="7755106" y="923529"/>
            <a:ext cx="1244734" cy="2776018"/>
          </a:xfrm>
          <a:prstGeom prst="round2SameRect">
            <a:avLst>
              <a:gd name="adj1" fmla="val 12408"/>
              <a:gd name="adj2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500"/>
              </a:spcAft>
              <a:buClr>
                <a:srgbClr val="FFFFFF"/>
              </a:buClr>
              <a:buSzPct val="100000"/>
              <a:defRPr/>
            </a:pPr>
            <a:r>
              <a:rPr lang="en-US" sz="1000" b="1" dirty="0">
                <a:solidFill>
                  <a:schemeClr val="bg1"/>
                </a:solidFill>
                <a:ea typeface="ＭＳ Ｐゴシック"/>
              </a:rPr>
              <a:t>Integrating </a:t>
            </a:r>
            <a:br>
              <a:rPr lang="en-US" sz="1000" b="1" dirty="0">
                <a:solidFill>
                  <a:schemeClr val="bg1"/>
                </a:solidFill>
                <a:ea typeface="ＭＳ Ｐゴシック"/>
              </a:rPr>
            </a:br>
            <a:r>
              <a:rPr lang="en-US" sz="1000" b="1" dirty="0">
                <a:solidFill>
                  <a:schemeClr val="bg1"/>
                </a:solidFill>
                <a:ea typeface="ＭＳ Ｐゴシック"/>
              </a:rPr>
              <a:t>AI into Applications Using APIs</a:t>
            </a:r>
          </a:p>
          <a:p>
            <a:pPr lvl="0" defTabSz="912276" fontAlgn="base">
              <a:lnSpc>
                <a:spcPct val="90000"/>
              </a:lnSpc>
              <a:spcAft>
                <a:spcPts val="300"/>
              </a:spcAft>
              <a:buClr>
                <a:srgbClr val="FFFFFF"/>
              </a:buClr>
              <a:buSzPct val="100000"/>
              <a:defRPr/>
            </a:pPr>
            <a:r>
              <a:rPr lang="en-US" sz="800" dirty="0">
                <a:solidFill>
                  <a:schemeClr val="bg1"/>
                </a:solidFill>
              </a:rPr>
              <a:t>Incorporates AI functionality into applications using Application Programming Interfaces (APIs).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GenAI APIs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GenAI Applications  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ChatBots  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Retrieval Generation (RAAugmentedG)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2" name="Round Same Side Corner Rectangle 61">
            <a:extLst>
              <a:ext uri="{FF2B5EF4-FFF2-40B4-BE49-F238E27FC236}">
                <a16:creationId xmlns:a16="http://schemas.microsoft.com/office/drawing/2014/main" id="{0D222D27-E8C4-3487-950C-A327E37B078F}"/>
              </a:ext>
            </a:extLst>
          </p:cNvPr>
          <p:cNvSpPr/>
          <p:nvPr/>
        </p:nvSpPr>
        <p:spPr>
          <a:xfrm>
            <a:off x="9147725" y="923529"/>
            <a:ext cx="1244734" cy="2776018"/>
          </a:xfrm>
          <a:prstGeom prst="round2SameRect">
            <a:avLst>
              <a:gd name="adj1" fmla="val 12408"/>
              <a:gd name="adj2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500"/>
              </a:spcAft>
              <a:buClr>
                <a:srgbClr val="FFFFFF"/>
              </a:buClr>
              <a:buSzPct val="100000"/>
              <a:defRPr/>
            </a:pPr>
            <a:r>
              <a:rPr lang="en-US" sz="1000" b="1" dirty="0">
                <a:solidFill>
                  <a:schemeClr val="bg1"/>
                </a:solidFill>
                <a:ea typeface="ＭＳ Ｐゴシック"/>
              </a:rPr>
              <a:t>AI Workflow / Agent Engineering</a:t>
            </a:r>
          </a:p>
          <a:p>
            <a:pPr lvl="0" defTabSz="912276" fontAlgn="base">
              <a:lnSpc>
                <a:spcPct val="90000"/>
              </a:lnSpc>
              <a:spcAft>
                <a:spcPts val="300"/>
              </a:spcAft>
              <a:buClr>
                <a:srgbClr val="FFFFFF"/>
              </a:buClr>
              <a:buSzPct val="100000"/>
              <a:defRPr/>
            </a:pPr>
            <a:r>
              <a:rPr lang="en-US" sz="800" dirty="0">
                <a:solidFill>
                  <a:schemeClr val="bg1"/>
                </a:solidFill>
              </a:rPr>
              <a:t>Implements agents to streamline workflows, enhance decision-making, and improve operational efficiency.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Agentic AI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LangChain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Models, Prompts, and Parsers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Retrieval Augmented</a:t>
            </a:r>
            <a:br>
              <a:rPr lang="en-US" sz="800" dirty="0">
                <a:solidFill>
                  <a:schemeClr val="bg1"/>
                </a:solidFill>
              </a:rPr>
            </a:br>
            <a:r>
              <a:rPr lang="en-US" sz="800" dirty="0">
                <a:solidFill>
                  <a:schemeClr val="bg1"/>
                </a:solidFill>
              </a:rPr>
              <a:t>Generation (RAG)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3" name="Round Same Side Corner Rectangle 62">
            <a:extLst>
              <a:ext uri="{FF2B5EF4-FFF2-40B4-BE49-F238E27FC236}">
                <a16:creationId xmlns:a16="http://schemas.microsoft.com/office/drawing/2014/main" id="{F6921CD9-4154-8D5B-8059-599AC3ECC3B1}"/>
              </a:ext>
            </a:extLst>
          </p:cNvPr>
          <p:cNvSpPr/>
          <p:nvPr/>
        </p:nvSpPr>
        <p:spPr>
          <a:xfrm>
            <a:off x="10540343" y="923529"/>
            <a:ext cx="1244734" cy="2776018"/>
          </a:xfrm>
          <a:prstGeom prst="round2SameRect">
            <a:avLst>
              <a:gd name="adj1" fmla="val 12408"/>
              <a:gd name="adj2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500"/>
              </a:spcAft>
              <a:buClr>
                <a:srgbClr val="FFFFFF"/>
              </a:buClr>
              <a:buSzPct val="100000"/>
              <a:defRPr/>
            </a:pPr>
            <a:r>
              <a:rPr lang="en-US" sz="1000" b="1" dirty="0">
                <a:solidFill>
                  <a:schemeClr val="bg1"/>
                </a:solidFill>
                <a:ea typeface="ＭＳ Ｐゴシック"/>
              </a:rPr>
              <a:t>Rapid Prototyping of AI / No Code</a:t>
            </a:r>
          </a:p>
          <a:p>
            <a:pPr lvl="0" defTabSz="912276" fontAlgn="base">
              <a:lnSpc>
                <a:spcPct val="90000"/>
              </a:lnSpc>
              <a:spcAft>
                <a:spcPts val="300"/>
              </a:spcAft>
              <a:buClr>
                <a:srgbClr val="FFFFFF"/>
              </a:buClr>
              <a:buSzPct val="100000"/>
              <a:defRPr/>
            </a:pPr>
            <a:r>
              <a:rPr lang="en-US" sz="800" dirty="0">
                <a:solidFill>
                  <a:schemeClr val="bg1"/>
                </a:solidFill>
              </a:rPr>
              <a:t>Designs, develops, and tests AI models or systems in iterative cycles to validate concepts and demonstrate feasibility.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No Code AI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Prototyping Tools</a:t>
            </a:r>
            <a:br>
              <a:rPr lang="en-US" sz="800" dirty="0">
                <a:solidFill>
                  <a:schemeClr val="bg1"/>
                </a:solidFill>
              </a:rPr>
            </a:br>
            <a:r>
              <a:rPr lang="en-US" sz="800" dirty="0">
                <a:solidFill>
                  <a:schemeClr val="bg1"/>
                </a:solidFill>
              </a:rPr>
              <a:t>and Frameworks</a:t>
            </a:r>
            <a:endParaRPr lang="en-US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91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8EBB2-2DD6-4C42-12A6-D4EE0579B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ound Same Side Corner Rectangle 43">
            <a:extLst>
              <a:ext uri="{FF2B5EF4-FFF2-40B4-BE49-F238E27FC236}">
                <a16:creationId xmlns:a16="http://schemas.microsoft.com/office/drawing/2014/main" id="{7CDBC375-7310-848A-C18C-27D79ABF30B1}"/>
              </a:ext>
            </a:extLst>
          </p:cNvPr>
          <p:cNvSpPr/>
          <p:nvPr/>
        </p:nvSpPr>
        <p:spPr>
          <a:xfrm>
            <a:off x="3580656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3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Intro</a:t>
            </a:r>
          </a:p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Description</a:t>
            </a:r>
            <a:br>
              <a:rPr lang="en-US" sz="800" dirty="0">
                <a:solidFill>
                  <a:schemeClr val="bg1"/>
                </a:solidFill>
              </a:rPr>
            </a:br>
            <a:r>
              <a:rPr lang="en-US" sz="800" dirty="0">
                <a:solidFill>
                  <a:schemeClr val="bg1"/>
                </a:solidFill>
              </a:rPr>
              <a:t>(X minutes)</a:t>
            </a:r>
            <a:endParaRPr lang="en-US" sz="800" dirty="0">
              <a:solidFill>
                <a:schemeClr val="bg1"/>
              </a:solidFill>
              <a:ea typeface="ＭＳ Ｐゴシック" charset="0"/>
            </a:endParaRPr>
          </a:p>
          <a:p>
            <a:pPr algn="ctr"/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64" name="Round Same Side Corner Rectangle 63">
            <a:extLst>
              <a:ext uri="{FF2B5EF4-FFF2-40B4-BE49-F238E27FC236}">
                <a16:creationId xmlns:a16="http://schemas.microsoft.com/office/drawing/2014/main" id="{FDE87171-EFE7-0224-2AF6-7548F479A758}"/>
              </a:ext>
            </a:extLst>
          </p:cNvPr>
          <p:cNvSpPr/>
          <p:nvPr/>
        </p:nvSpPr>
        <p:spPr>
          <a:xfrm>
            <a:off x="4969868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Learning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Description (X hours)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8A55BED-B9FB-A32D-669C-D43463E6B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Pathway Template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90EABB3-F2C2-087F-736A-FA638788D8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13443" y="5969642"/>
            <a:ext cx="492444" cy="492444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8E6F9E0-AF59-8E70-858E-554D3F332141}"/>
              </a:ext>
            </a:extLst>
          </p:cNvPr>
          <p:cNvCxnSpPr/>
          <p:nvPr/>
        </p:nvCxnSpPr>
        <p:spPr>
          <a:xfrm>
            <a:off x="323850" y="5951914"/>
            <a:ext cx="24382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6D85C9D-DAE5-60E9-A81A-38EB2A8AEC5B}"/>
              </a:ext>
            </a:extLst>
          </p:cNvPr>
          <p:cNvCxnSpPr/>
          <p:nvPr/>
        </p:nvCxnSpPr>
        <p:spPr>
          <a:xfrm>
            <a:off x="323850" y="6479814"/>
            <a:ext cx="24382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F3389D8-B108-2A78-1B87-8B6E66E2A71B}"/>
              </a:ext>
            </a:extLst>
          </p:cNvPr>
          <p:cNvSpPr txBox="1"/>
          <p:nvPr/>
        </p:nvSpPr>
        <p:spPr>
          <a:xfrm>
            <a:off x="811199" y="5951914"/>
            <a:ext cx="1809453" cy="527899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 defTabSz="912276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chemeClr val="bg1"/>
              </a:buClr>
              <a:buSzPct val="100000"/>
            </a:pPr>
            <a:r>
              <a:rPr lang="en-US" sz="900" kern="1200" dirty="0">
                <a:solidFill>
                  <a:schemeClr val="bg1"/>
                </a:solidFill>
                <a:latin typeface="+mn-lt"/>
                <a:ea typeface="ＭＳ Ｐゴシック" charset="0"/>
              </a:rPr>
              <a:t>Microlearning courses: </a:t>
            </a:r>
            <a:r>
              <a:rPr lang="en-US" sz="900" dirty="0">
                <a:solidFill>
                  <a:schemeClr val="bg1"/>
                </a:solidFill>
                <a:ea typeface="ＭＳ Ｐゴシック" charset="0"/>
              </a:rPr>
              <a:t>X</a:t>
            </a:r>
            <a:r>
              <a:rPr lang="en-US" sz="900" kern="1200" dirty="0">
                <a:solidFill>
                  <a:schemeClr val="bg1"/>
                </a:solidFill>
                <a:latin typeface="+mn-lt"/>
                <a:ea typeface="ＭＳ Ｐゴシック" charset="0"/>
              </a:rPr>
              <a:t> hours</a:t>
            </a:r>
            <a:br>
              <a:rPr lang="en-US" sz="900" kern="1200" dirty="0">
                <a:solidFill>
                  <a:schemeClr val="bg1"/>
                </a:solidFill>
                <a:latin typeface="+mn-lt"/>
                <a:ea typeface="ＭＳ Ｐゴシック" charset="0"/>
              </a:rPr>
            </a:br>
            <a:r>
              <a:rPr lang="en-US" sz="900" dirty="0">
                <a:solidFill>
                  <a:schemeClr val="bg1"/>
                </a:solidFill>
                <a:ea typeface="ＭＳ Ｐゴシック" charset="0"/>
              </a:rPr>
              <a:t>Activities: X hours</a:t>
            </a:r>
            <a:endParaRPr lang="en-US" sz="900" kern="1200" dirty="0">
              <a:solidFill>
                <a:schemeClr val="bg1"/>
              </a:solidFill>
              <a:latin typeface="+mn-lt"/>
              <a:ea typeface="ＭＳ Ｐゴシック" charset="0"/>
            </a:endParaRPr>
          </a:p>
        </p:txBody>
      </p:sp>
      <p:sp>
        <p:nvSpPr>
          <p:cNvPr id="21" name="Round Same Side Corner Rectangle 20">
            <a:extLst>
              <a:ext uri="{FF2B5EF4-FFF2-40B4-BE49-F238E27FC236}">
                <a16:creationId xmlns:a16="http://schemas.microsoft.com/office/drawing/2014/main" id="{FE3169D9-348F-D676-6B85-5E72C95752C0}"/>
              </a:ext>
            </a:extLst>
          </p:cNvPr>
          <p:cNvSpPr/>
          <p:nvPr/>
        </p:nvSpPr>
        <p:spPr>
          <a:xfrm rot="5400000">
            <a:off x="-937499" y="1864423"/>
            <a:ext cx="4654973" cy="2776018"/>
          </a:xfrm>
          <a:prstGeom prst="round2SameRect">
            <a:avLst>
              <a:gd name="adj1" fmla="val 5660"/>
              <a:gd name="adj2" fmla="val 0"/>
            </a:avLst>
          </a:prstGeom>
          <a:noFill/>
          <a:ln w="12700">
            <a:gradFill>
              <a:gsLst>
                <a:gs pos="0">
                  <a:schemeClr val="accent3"/>
                </a:gs>
                <a:gs pos="5000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37160" tIns="137160" rIns="137160" bIns="365760" rtlCol="0" anchor="t"/>
          <a:lstStyle/>
          <a:p>
            <a:pPr lvl="0" defTabSz="912276" fontAlgn="base">
              <a:lnSpc>
                <a:spcPct val="90000"/>
              </a:lnSpc>
              <a:spcAft>
                <a:spcPts val="600"/>
              </a:spcAft>
              <a:buClr>
                <a:srgbClr val="FFFFFF"/>
              </a:buClr>
              <a:buSzPct val="100000"/>
              <a:defRPr/>
            </a:pPr>
            <a:r>
              <a:rPr lang="en-US" sz="1050" b="1" dirty="0">
                <a:solidFill>
                  <a:schemeClr val="bg1"/>
                </a:solidFill>
                <a:ea typeface="ＭＳ Ｐゴシック"/>
              </a:rPr>
              <a:t>Key outcomes</a:t>
            </a: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-</a:t>
            </a:r>
            <a:endParaRPr lang="en-US" sz="1000" dirty="0">
              <a:solidFill>
                <a:schemeClr val="bg1"/>
              </a:solidFill>
              <a:cs typeface="CiscoSansTT"/>
            </a:endParaRPr>
          </a:p>
          <a:p>
            <a:pPr lvl="0">
              <a:lnSpc>
                <a:spcPct val="90000"/>
              </a:lnSpc>
              <a:defRPr/>
            </a:pPr>
            <a:endParaRPr lang="en-US" sz="1050" dirty="0">
              <a:solidFill>
                <a:schemeClr val="bg1"/>
              </a:solidFill>
            </a:endParaRPr>
          </a:p>
          <a:p>
            <a:pPr lvl="0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1050" b="1" dirty="0">
                <a:solidFill>
                  <a:schemeClr val="bg1"/>
                </a:solidFill>
              </a:rPr>
              <a:t>Common roles</a:t>
            </a:r>
            <a:endParaRPr lang="en-US" sz="1050" dirty="0">
              <a:solidFill>
                <a:schemeClr val="bg1"/>
              </a:solidFill>
            </a:endParaRPr>
          </a:p>
          <a:p>
            <a:pPr marL="171450" indent="-171450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chemeClr val="bg1"/>
                </a:solidFill>
              </a:rPr>
              <a:t>-</a:t>
            </a:r>
          </a:p>
          <a:p>
            <a:pPr lvl="0" defTabSz="912276" fontAlgn="base">
              <a:spcAft>
                <a:spcPts val="1000"/>
              </a:spcAft>
              <a:buClr>
                <a:srgbClr val="FFFFFF"/>
              </a:buClr>
              <a:buSzPct val="100000"/>
              <a:defRPr/>
            </a:pPr>
            <a:endParaRPr lang="en-US" sz="1050" dirty="0">
              <a:solidFill>
                <a:schemeClr val="bg1"/>
              </a:solidFill>
              <a:ea typeface="ＭＳ Ｐゴシック" charset="0"/>
            </a:endParaRPr>
          </a:p>
          <a:p>
            <a:pPr algn="ctr"/>
            <a:endParaRPr lang="en-US" sz="1050" dirty="0">
              <a:solidFill>
                <a:schemeClr val="bg1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5D3493D-D754-79C8-7952-C92A83E12BC3}"/>
              </a:ext>
            </a:extLst>
          </p:cNvPr>
          <p:cNvCxnSpPr>
            <a:cxnSpLocks/>
          </p:cNvCxnSpPr>
          <p:nvPr/>
        </p:nvCxnSpPr>
        <p:spPr>
          <a:xfrm>
            <a:off x="3210557" y="3702375"/>
            <a:ext cx="857684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itle 1">
            <a:extLst>
              <a:ext uri="{FF2B5EF4-FFF2-40B4-BE49-F238E27FC236}">
                <a16:creationId xmlns:a16="http://schemas.microsoft.com/office/drawing/2014/main" id="{3E5E8ADD-FB0B-56D6-9D48-0054972FE5E3}"/>
              </a:ext>
            </a:extLst>
          </p:cNvPr>
          <p:cNvSpPr txBox="1">
            <a:spLocks/>
          </p:cNvSpPr>
          <p:nvPr/>
        </p:nvSpPr>
        <p:spPr>
          <a:xfrm rot="16200000">
            <a:off x="2125114" y="5008324"/>
            <a:ext cx="2580077" cy="362892"/>
          </a:xfrm>
          <a:prstGeom prst="rect">
            <a:avLst/>
          </a:prstGeom>
          <a:noFill/>
        </p:spPr>
        <p:txBody>
          <a:bodyPr vert="horz" lIns="0" tIns="0" rIns="0" bIns="0" rtlCol="0" anchor="t">
            <a:noAutofit/>
          </a:bodyPr>
          <a:lstStyle>
            <a:lvl1pPr marL="0" indent="0" algn="l" defTabSz="912276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Arial" panose="020B0604020202020204" pitchFamily="34" charset="0"/>
              <a:buNone/>
              <a:defRPr lang="en-US" sz="3200" b="0" i="0" u="none" kern="1200">
                <a:solidFill>
                  <a:schemeClr val="bg1"/>
                </a:solidFill>
                <a:latin typeface="+mj-lt"/>
                <a:ea typeface="CiscoSansTT Thin" charset="0"/>
                <a:cs typeface="CiscoSansTT Thin" charset="0"/>
              </a:defRPr>
            </a:lvl1pPr>
            <a:lvl2pPr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2pPr>
            <a:lvl3pPr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3pPr>
            <a:lvl4pPr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4pPr>
            <a:lvl5pPr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5pPr>
            <a:lvl6pPr marL="609595"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6pPr>
            <a:lvl7pPr marL="1219190"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7pPr>
            <a:lvl8pPr marL="1828785"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8pPr>
            <a:lvl9pPr marL="2438379" algn="l" defTabSz="912276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sz="4267">
                <a:solidFill>
                  <a:srgbClr val="676767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r>
              <a:rPr lang="en-US" sz="1600" dirty="0">
                <a:solidFill>
                  <a:schemeClr val="accent2"/>
                </a:solidFill>
              </a:rPr>
              <a:t>Learning opportunities</a:t>
            </a:r>
          </a:p>
        </p:txBody>
      </p:sp>
      <p:sp>
        <p:nvSpPr>
          <p:cNvPr id="56" name="Round Same Side Corner Rectangle 55">
            <a:extLst>
              <a:ext uri="{FF2B5EF4-FFF2-40B4-BE49-F238E27FC236}">
                <a16:creationId xmlns:a16="http://schemas.microsoft.com/office/drawing/2014/main" id="{965DCD86-FAF5-4A33-5928-43B935C60AD6}"/>
              </a:ext>
            </a:extLst>
          </p:cNvPr>
          <p:cNvSpPr/>
          <p:nvPr/>
        </p:nvSpPr>
        <p:spPr>
          <a:xfrm>
            <a:off x="4969868" y="923529"/>
            <a:ext cx="1244734" cy="2776018"/>
          </a:xfrm>
          <a:prstGeom prst="round2SameRect">
            <a:avLst>
              <a:gd name="adj1" fmla="val 12408"/>
              <a:gd name="adj2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500"/>
              </a:spcAft>
              <a:buClr>
                <a:srgbClr val="FFFFFF"/>
              </a:buClr>
              <a:buSzPct val="100000"/>
              <a:defRPr/>
            </a:pPr>
            <a:r>
              <a:rPr lang="en-US" sz="1000" b="1" dirty="0">
                <a:solidFill>
                  <a:schemeClr val="bg1"/>
                </a:solidFill>
                <a:ea typeface="ＭＳ Ｐゴシック"/>
              </a:rPr>
              <a:t>Outcome</a:t>
            </a:r>
          </a:p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Description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Support</a:t>
            </a:r>
          </a:p>
        </p:txBody>
      </p:sp>
      <p:sp>
        <p:nvSpPr>
          <p:cNvPr id="2" name="Round Same Side Corner Rectangle 1">
            <a:extLst>
              <a:ext uri="{FF2B5EF4-FFF2-40B4-BE49-F238E27FC236}">
                <a16:creationId xmlns:a16="http://schemas.microsoft.com/office/drawing/2014/main" id="{C8C8B8CF-990C-75E1-D336-868AE02A6B59}"/>
              </a:ext>
            </a:extLst>
          </p:cNvPr>
          <p:cNvSpPr/>
          <p:nvPr/>
        </p:nvSpPr>
        <p:spPr>
          <a:xfrm>
            <a:off x="6362487" y="923529"/>
            <a:ext cx="1244734" cy="2776018"/>
          </a:xfrm>
          <a:prstGeom prst="round2SameRect">
            <a:avLst>
              <a:gd name="adj1" fmla="val 12408"/>
              <a:gd name="adj2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500"/>
              </a:spcAft>
              <a:buClr>
                <a:srgbClr val="FFFFFF"/>
              </a:buClr>
              <a:buSzPct val="100000"/>
              <a:defRPr/>
            </a:pPr>
            <a:r>
              <a:rPr lang="en-US" sz="1000" b="1" dirty="0">
                <a:solidFill>
                  <a:schemeClr val="bg1"/>
                </a:solidFill>
                <a:ea typeface="ＭＳ Ｐゴシック"/>
              </a:rPr>
              <a:t>Outcome</a:t>
            </a:r>
          </a:p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Description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Support</a:t>
            </a:r>
          </a:p>
        </p:txBody>
      </p:sp>
      <p:sp>
        <p:nvSpPr>
          <p:cNvPr id="3" name="Round Same Side Corner Rectangle 2">
            <a:extLst>
              <a:ext uri="{FF2B5EF4-FFF2-40B4-BE49-F238E27FC236}">
                <a16:creationId xmlns:a16="http://schemas.microsoft.com/office/drawing/2014/main" id="{D60EF82C-4A83-D9D4-CD00-D15CBE536BE9}"/>
              </a:ext>
            </a:extLst>
          </p:cNvPr>
          <p:cNvSpPr/>
          <p:nvPr/>
        </p:nvSpPr>
        <p:spPr>
          <a:xfrm>
            <a:off x="7755106" y="923529"/>
            <a:ext cx="1244734" cy="2776018"/>
          </a:xfrm>
          <a:prstGeom prst="round2SameRect">
            <a:avLst>
              <a:gd name="adj1" fmla="val 12408"/>
              <a:gd name="adj2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500"/>
              </a:spcAft>
              <a:buClr>
                <a:srgbClr val="FFFFFF"/>
              </a:buClr>
              <a:buSzPct val="100000"/>
              <a:defRPr/>
            </a:pPr>
            <a:r>
              <a:rPr lang="en-US" sz="1000" b="1" dirty="0">
                <a:solidFill>
                  <a:schemeClr val="bg1"/>
                </a:solidFill>
                <a:ea typeface="ＭＳ Ｐゴシック"/>
              </a:rPr>
              <a:t>Outcome</a:t>
            </a:r>
          </a:p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Description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Support</a:t>
            </a:r>
          </a:p>
        </p:txBody>
      </p:sp>
      <p:sp>
        <p:nvSpPr>
          <p:cNvPr id="5" name="Round Same Side Corner Rectangle 4">
            <a:extLst>
              <a:ext uri="{FF2B5EF4-FFF2-40B4-BE49-F238E27FC236}">
                <a16:creationId xmlns:a16="http://schemas.microsoft.com/office/drawing/2014/main" id="{B650FB70-4F44-EBC3-EE8A-47A8BF4B472D}"/>
              </a:ext>
            </a:extLst>
          </p:cNvPr>
          <p:cNvSpPr/>
          <p:nvPr/>
        </p:nvSpPr>
        <p:spPr>
          <a:xfrm>
            <a:off x="9147725" y="923529"/>
            <a:ext cx="1244734" cy="2776018"/>
          </a:xfrm>
          <a:prstGeom prst="round2SameRect">
            <a:avLst>
              <a:gd name="adj1" fmla="val 12408"/>
              <a:gd name="adj2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500"/>
              </a:spcAft>
              <a:buClr>
                <a:srgbClr val="FFFFFF"/>
              </a:buClr>
              <a:buSzPct val="100000"/>
              <a:defRPr/>
            </a:pPr>
            <a:r>
              <a:rPr lang="en-US" sz="1000" b="1" dirty="0">
                <a:solidFill>
                  <a:schemeClr val="bg1"/>
                </a:solidFill>
                <a:ea typeface="ＭＳ Ｐゴシック"/>
              </a:rPr>
              <a:t>Outcome</a:t>
            </a:r>
          </a:p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Description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Support</a:t>
            </a:r>
          </a:p>
        </p:txBody>
      </p:sp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DF57CED5-B905-B912-FA41-69C8FA0119F6}"/>
              </a:ext>
            </a:extLst>
          </p:cNvPr>
          <p:cNvSpPr/>
          <p:nvPr/>
        </p:nvSpPr>
        <p:spPr>
          <a:xfrm>
            <a:off x="10540343" y="923529"/>
            <a:ext cx="1244734" cy="2776018"/>
          </a:xfrm>
          <a:prstGeom prst="round2SameRect">
            <a:avLst>
              <a:gd name="adj1" fmla="val 12408"/>
              <a:gd name="adj2" fmla="val 0"/>
            </a:avLst>
          </a:prstGeom>
          <a:noFill/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500"/>
              </a:spcAft>
              <a:buClr>
                <a:srgbClr val="FFFFFF"/>
              </a:buClr>
              <a:buSzPct val="100000"/>
              <a:defRPr/>
            </a:pPr>
            <a:r>
              <a:rPr lang="en-US" sz="1000" b="1" dirty="0">
                <a:solidFill>
                  <a:schemeClr val="bg1"/>
                </a:solidFill>
                <a:ea typeface="ＭＳ Ｐゴシック"/>
              </a:rPr>
              <a:t>Outcome</a:t>
            </a:r>
          </a:p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Description</a:t>
            </a:r>
          </a:p>
          <a:p>
            <a:pPr marL="61913" indent="-61913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800" dirty="0">
                <a:solidFill>
                  <a:schemeClr val="bg1"/>
                </a:solidFill>
              </a:rPr>
              <a:t>Support</a:t>
            </a:r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AA776054-3FCB-8731-E091-89A5D2F33107}"/>
              </a:ext>
            </a:extLst>
          </p:cNvPr>
          <p:cNvSpPr/>
          <p:nvPr/>
        </p:nvSpPr>
        <p:spPr>
          <a:xfrm>
            <a:off x="6362487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Learning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Description (X hours)</a:t>
            </a: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6304F384-B333-6E52-E7F6-3097ED88B54E}"/>
              </a:ext>
            </a:extLst>
          </p:cNvPr>
          <p:cNvSpPr/>
          <p:nvPr/>
        </p:nvSpPr>
        <p:spPr>
          <a:xfrm>
            <a:off x="7755106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Learning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Description (X hours)</a:t>
            </a:r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775CB09B-89E0-BCB7-A0CE-714BF324558C}"/>
              </a:ext>
            </a:extLst>
          </p:cNvPr>
          <p:cNvSpPr/>
          <p:nvPr/>
        </p:nvSpPr>
        <p:spPr>
          <a:xfrm>
            <a:off x="9147725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Learning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Description (X hours)</a:t>
            </a: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D1FFE3FB-93DA-54A1-0B07-AE7A34477A6A}"/>
              </a:ext>
            </a:extLst>
          </p:cNvPr>
          <p:cNvSpPr/>
          <p:nvPr/>
        </p:nvSpPr>
        <p:spPr>
          <a:xfrm>
            <a:off x="10540343" y="3703790"/>
            <a:ext cx="1244734" cy="2776018"/>
          </a:xfrm>
          <a:prstGeom prst="round2SameRect">
            <a:avLst>
              <a:gd name="adj1" fmla="val 0"/>
              <a:gd name="adj2" fmla="val 11595"/>
            </a:avLst>
          </a:prstGeom>
          <a:noFill/>
          <a:ln w="127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91440" rIns="91440" bIns="91440" rtlCol="0" anchor="t"/>
          <a:lstStyle/>
          <a:p>
            <a:pPr lvl="0" defTabSz="912276" fontAlgn="base">
              <a:lnSpc>
                <a:spcPct val="90000"/>
              </a:lnSpc>
              <a:spcAft>
                <a:spcPts val="200"/>
              </a:spcAft>
              <a:buClr>
                <a:srgbClr val="FFFFFF"/>
              </a:buClr>
              <a:buSzPct val="100000"/>
              <a:defRPr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ea typeface="ＭＳ Ｐゴシック"/>
              </a:rPr>
              <a:t>Learning</a:t>
            </a:r>
          </a:p>
          <a:p>
            <a:pPr>
              <a:spcAft>
                <a:spcPts val="1000"/>
              </a:spcAft>
            </a:pPr>
            <a:r>
              <a:rPr lang="en-US" sz="700" dirty="0">
                <a:solidFill>
                  <a:schemeClr val="bg1"/>
                </a:solidFill>
              </a:rPr>
              <a:t>Description (X hours)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C84C28-17F7-3013-FBA8-BC30609F37BD}"/>
              </a:ext>
            </a:extLst>
          </p:cNvPr>
          <p:cNvSpPr/>
          <p:nvPr/>
        </p:nvSpPr>
        <p:spPr>
          <a:xfrm>
            <a:off x="-4820" y="931922"/>
            <a:ext cx="55620" cy="4645152"/>
          </a:xfrm>
          <a:prstGeom prst="rect">
            <a:avLst/>
          </a:prstGeom>
          <a:solidFill>
            <a:schemeClr val="tx1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bIns="182880" rtlCol="0" anchor="ctr"/>
          <a:lstStyle/>
          <a:p>
            <a:pPr algn="ctr"/>
            <a:endParaRPr lang="en-US" sz="160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74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isco Light 05-12-2025">
  <a:themeElements>
    <a:clrScheme name="Cisco Light 04-16-2025">
      <a:dk1>
        <a:srgbClr val="07182D"/>
      </a:dk1>
      <a:lt1>
        <a:srgbClr val="FFFFFF"/>
      </a:lt1>
      <a:dk2>
        <a:srgbClr val="525E6C"/>
      </a:dk2>
      <a:lt2>
        <a:srgbClr val="B4B9C0"/>
      </a:lt2>
      <a:accent1>
        <a:srgbClr val="02C8FF"/>
      </a:accent1>
      <a:accent2>
        <a:srgbClr val="0A60FF"/>
      </a:accent2>
      <a:accent3>
        <a:srgbClr val="FF007F"/>
      </a:accent3>
      <a:accent4>
        <a:srgbClr val="FF9000"/>
      </a:accent4>
      <a:accent5>
        <a:srgbClr val="D6D6D6"/>
      </a:accent5>
      <a:accent6>
        <a:srgbClr val="6B6B6B"/>
      </a:accent6>
      <a:hlink>
        <a:srgbClr val="07182D"/>
      </a:hlink>
      <a:folHlink>
        <a:srgbClr val="C0C0C0"/>
      </a:folHlink>
    </a:clrScheme>
    <a:fontScheme name="Cisco PowerPoint 02-26-2025">
      <a:majorFont>
        <a:latin typeface="CiscoSansTT Medium"/>
        <a:ea typeface=""/>
        <a:cs typeface=""/>
      </a:majorFont>
      <a:minorFont>
        <a:latin typeface="CiscoSansT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5875">
          <a:solidFill>
            <a:schemeClr val="bg2"/>
          </a:solidFill>
        </a:ln>
        <a:effectLst/>
      </a:spPr>
      <a:bodyPr lIns="182880" tIns="182880" rIns="182880" bIns="182880" rtlCol="0" anchor="ctr"/>
      <a:lstStyle>
        <a:defPPr algn="ctr">
          <a:defRPr sz="16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 defTabSz="912276" rtl="0" eaLnBrk="1" fontAlgn="base" hangingPunct="1">
          <a:lnSpc>
            <a:spcPct val="100000"/>
          </a:lnSpc>
          <a:spcBef>
            <a:spcPts val="0"/>
          </a:spcBef>
          <a:spcAft>
            <a:spcPts val="1000"/>
          </a:spcAft>
          <a:buClr>
            <a:schemeClr val="bg1"/>
          </a:buClr>
          <a:buSzPct val="100000"/>
          <a:defRPr sz="1600" kern="1200" dirty="0" err="1" smtClean="0">
            <a:solidFill>
              <a:schemeClr val="bg1"/>
            </a:solidFill>
            <a:latin typeface="+mn-lt"/>
            <a:ea typeface="ＭＳ Ｐゴシック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isco_PowerPoint_Template_LIGHT_05-12-2025.pptx" id="{114B2952-8AAA-4E63-8C04-090B2C9256ED}" vid="{CF3E30BE-9D3F-45A6-99C1-A9C7E846607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isco PowerPoint 02-26-2025">
      <a:majorFont>
        <a:latin typeface="CiscoSansTT Medium"/>
        <a:ea typeface=""/>
        <a:cs typeface=""/>
      </a:majorFont>
      <a:minorFont>
        <a:latin typeface="CiscoSansT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 xmlns="bff777b0-49a4-4d5f-bdff-eebd8156a71c" xsi:nil="true"/>
    <ProgramTeam xmlns="bff777b0-49a4-4d5f-bdff-eebd8156a71c" xsi:nil="true"/>
    <lcf76f155ced4ddcb4097134ff3c332f xmlns="bff777b0-49a4-4d5f-bdff-eebd8156a71c">
      <Terms xmlns="http://schemas.microsoft.com/office/infopath/2007/PartnerControls"/>
    </lcf76f155ced4ddcb4097134ff3c332f>
    <Status xmlns="bff777b0-49a4-4d5f-bdff-eebd8156a71c"/>
    <ProgramArea xmlns="bff777b0-49a4-4d5f-bdff-eebd8156a71c" xsi:nil="true"/>
    <Phase xmlns="bff777b0-49a4-4d5f-bdff-eebd8156a71c" xsi:nil="true"/>
    <TaxCatchAll xmlns="61ed0463-c717-4724-8529-261034e4659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619CF3397316498660F0E56B8590D9" ma:contentTypeVersion="17" ma:contentTypeDescription="Create a new document." ma:contentTypeScope="" ma:versionID="b65b1723d98b525389f7544622cb4127">
  <xsd:schema xmlns:xsd="http://www.w3.org/2001/XMLSchema" xmlns:xs="http://www.w3.org/2001/XMLSchema" xmlns:p="http://schemas.microsoft.com/office/2006/metadata/properties" xmlns:ns2="bff777b0-49a4-4d5f-bdff-eebd8156a71c" xmlns:ns3="61ed0463-c717-4724-8529-261034e4659f" targetNamespace="http://schemas.microsoft.com/office/2006/metadata/properties" ma:root="true" ma:fieldsID="85a0d60fc7aa627ad8184c2916417722" ns2:_="" ns3:_="">
    <xsd:import namespace="bff777b0-49a4-4d5f-bdff-eebd8156a71c"/>
    <xsd:import namespace="61ed0463-c717-4724-8529-261034e4659f"/>
    <xsd:element name="properties">
      <xsd:complexType>
        <xsd:sequence>
          <xsd:element name="documentManagement">
            <xsd:complexType>
              <xsd:all>
                <xsd:element ref="ns2:Status"/>
                <xsd:element ref="ns2:ProgramArea" minOccurs="0"/>
                <xsd:element ref="ns2:ProgramTeam" minOccurs="0"/>
                <xsd:element ref="ns2:Phase" minOccurs="0"/>
                <xsd:element ref="ns2:Description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f777b0-49a4-4d5f-bdff-eebd8156a71c" elementFormDefault="qualified">
    <xsd:import namespace="http://schemas.microsoft.com/office/2006/documentManagement/types"/>
    <xsd:import namespace="http://schemas.microsoft.com/office/infopath/2007/PartnerControls"/>
    <xsd:element name="Status" ma:index="8" ma:displayName="Status" ma:description="Status of the document" ma:format="Dropdown" ma:internalName="Status">
      <xsd:simpleType>
        <xsd:restriction base="dms:Choice">
          <xsd:enumeration value="Complete"/>
          <xsd:enumeration value="Draft"/>
          <xsd:enumeration value="Choice 3"/>
        </xsd:restriction>
      </xsd:simpleType>
    </xsd:element>
    <xsd:element name="ProgramArea" ma:index="9" nillable="true" ma:displayName="Track" ma:description="Track" ma:format="Dropdown" ma:internalName="ProgramArea">
      <xsd:simpleType>
        <xsd:restriction base="dms:Choice">
          <xsd:enumeration value="Communication"/>
          <xsd:enumeration value="Governance"/>
          <xsd:enumeration value="G7"/>
          <xsd:enumeration value="Doc"/>
          <xsd:enumeration value="Bechmark"/>
          <xsd:enumeration value="Training recommendations"/>
          <xsd:enumeration value="Data collection"/>
          <xsd:enumeration value="Reporting"/>
          <xsd:enumeration value="Social Media"/>
          <xsd:enumeration value="Presentations"/>
          <xsd:enumeration value="Design"/>
          <xsd:enumeration value="Editorial Draft"/>
          <xsd:enumeration value="Governance Track"/>
          <xsd:enumeration value="Discovery Track"/>
        </xsd:restriction>
      </xsd:simpleType>
    </xsd:element>
    <xsd:element name="ProgramTeam" ma:index="10" nillable="true" ma:displayName="Project" ma:description="Project of the Consortium " ma:format="Dropdown" ma:internalName="ProgramTeam">
      <xsd:simpleType>
        <xsd:restriction base="dms:Choice">
          <xsd:enumeration value="Consortium Launch"/>
          <xsd:enumeration value="Consortium Report"/>
          <xsd:enumeration value="Consortium Meetings"/>
          <xsd:enumeration value="Consortium Events"/>
          <xsd:enumeration value="Consortium Memberships"/>
          <xsd:enumeration value="Consortium Press Release"/>
          <xsd:enumeration value="Consortium Microsite"/>
          <xsd:enumeration value="Consortium PR Media"/>
          <xsd:enumeration value="Consortium AI Taxonomy"/>
          <xsd:enumeration value="Consortium AI WF playbook"/>
        </xsd:restriction>
      </xsd:simpleType>
    </xsd:element>
    <xsd:element name="Phase" ma:index="11" nillable="true" ma:displayName="Phase" ma:description="Consortium Phase " ma:format="Dropdown" ma:internalName="Phase">
      <xsd:simpleType>
        <xsd:restriction base="dms:Choice">
          <xsd:enumeration value="Phase 1"/>
          <xsd:enumeration value="Phase 2"/>
        </xsd:restriction>
      </xsd:simpleType>
    </xsd:element>
    <xsd:element name="Description" ma:index="12" nillable="true" ma:displayName="Description " ma:description="Description of the content" ma:format="Dropdown" ma:internalName="Description">
      <xsd:simpleType>
        <xsd:restriction base="dms:Note">
          <xsd:maxLength value="255"/>
        </xsd:restriction>
      </xsd:simple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10261dd-85c0-4e16-8580-30375acfae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ed0463-c717-4724-8529-261034e4659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d31436d-b2fe-432f-b2b4-148f508a72e2}" ma:internalName="TaxCatchAll" ma:showField="CatchAllData" ma:web="61ed0463-c717-4724-8529-261034e4659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DDCC92-9853-4F47-B810-D971E291B3D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F364ADA-95DC-4C26-988E-030666FE959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8521BEE-8197-41F7-9A07-8F6D047A91A1}"/>
</file>

<file path=docProps/app.xml><?xml version="1.0" encoding="utf-8"?>
<Properties xmlns="http://schemas.openxmlformats.org/officeDocument/2006/extended-properties" xmlns:vt="http://schemas.openxmlformats.org/officeDocument/2006/docPropsVTypes">
  <Template>Cisco Light 05-12-2025</Template>
  <TotalTime>5461</TotalTime>
  <Words>429</Words>
  <Application>Microsoft Macintosh PowerPoint</Application>
  <PresentationFormat>Widescreen</PresentationFormat>
  <Paragraphs>107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CiscoSansTT</vt:lpstr>
      <vt:lpstr>CiscoSansTT Medium</vt:lpstr>
      <vt:lpstr>ＭＳ Ｐゴシック</vt:lpstr>
      <vt:lpstr>Arial</vt:lpstr>
      <vt:lpstr>Cisco Light 05-12-2025</vt:lpstr>
      <vt:lpstr>Example Learning Pathway</vt:lpstr>
      <vt:lpstr>Learning Pathway Template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Kevin Freeland (kefreela)</dc:creator>
  <cp:keywords/>
  <dc:description/>
  <cp:lastModifiedBy>Jennifer Silverest (jsilvere)</cp:lastModifiedBy>
  <cp:revision>6</cp:revision>
  <dcterms:created xsi:type="dcterms:W3CDTF">2025-06-04T17:40:53Z</dcterms:created>
  <dcterms:modified xsi:type="dcterms:W3CDTF">2025-09-02T15:03:45Z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8f49a32-fde3-48a5-9266-b5b0972a22dc_Enabled">
    <vt:lpwstr>true</vt:lpwstr>
  </property>
  <property fmtid="{D5CDD505-2E9C-101B-9397-08002B2CF9AE}" pid="3" name="MSIP_Label_c8f49a32-fde3-48a5-9266-b5b0972a22dc_SetDate">
    <vt:lpwstr>2025-05-12T20:10:07Z</vt:lpwstr>
  </property>
  <property fmtid="{D5CDD505-2E9C-101B-9397-08002B2CF9AE}" pid="4" name="MSIP_Label_c8f49a32-fde3-48a5-9266-b5b0972a22dc_Method">
    <vt:lpwstr>Standard</vt:lpwstr>
  </property>
  <property fmtid="{D5CDD505-2E9C-101B-9397-08002B2CF9AE}" pid="5" name="MSIP_Label_c8f49a32-fde3-48a5-9266-b5b0972a22dc_Name">
    <vt:lpwstr>Cisco Confidential</vt:lpwstr>
  </property>
  <property fmtid="{D5CDD505-2E9C-101B-9397-08002B2CF9AE}" pid="6" name="MSIP_Label_c8f49a32-fde3-48a5-9266-b5b0972a22dc_SiteId">
    <vt:lpwstr>5ae1af62-9505-4097-a69a-c1553ef7840e</vt:lpwstr>
  </property>
  <property fmtid="{D5CDD505-2E9C-101B-9397-08002B2CF9AE}" pid="7" name="MSIP_Label_c8f49a32-fde3-48a5-9266-b5b0972a22dc_ActionId">
    <vt:lpwstr>229d8e1b-89c9-4c1f-a86b-7faf3cc1fcff</vt:lpwstr>
  </property>
  <property fmtid="{D5CDD505-2E9C-101B-9397-08002B2CF9AE}" pid="8" name="MSIP_Label_c8f49a32-fde3-48a5-9266-b5b0972a22dc_ContentBits">
    <vt:lpwstr>2</vt:lpwstr>
  </property>
  <property fmtid="{D5CDD505-2E9C-101B-9397-08002B2CF9AE}" pid="9" name="MSIP_Label_c8f49a32-fde3-48a5-9266-b5b0972a22dc_Tag">
    <vt:lpwstr>10, 3, 0, 1</vt:lpwstr>
  </property>
  <property fmtid="{D5CDD505-2E9C-101B-9397-08002B2CF9AE}" pid="10" name="ClassificationContentMarkingFooterLocations">
    <vt:lpwstr>Cisco Light 05-12-2025:8</vt:lpwstr>
  </property>
  <property fmtid="{D5CDD505-2E9C-101B-9397-08002B2CF9AE}" pid="11" name="ClassificationContentMarkingFooterText">
    <vt:lpwstr>Cisco Confidential</vt:lpwstr>
  </property>
  <property fmtid="{D5CDD505-2E9C-101B-9397-08002B2CF9AE}" pid="12" name="ContentTypeId">
    <vt:lpwstr>0x010100D7619CF3397316498660F0E56B8590D9</vt:lpwstr>
  </property>
</Properties>
</file>